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rcRect l="14799" t="24101" r="13285" b="32993"/>
          <a:stretch>
            <a:fillRect/>
          </a:stretch>
        </p:blipFill>
        <p:spPr>
          <a:xfrm>
            <a:off x="2311351" y="1263127"/>
            <a:ext cx="7569293" cy="2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11"/>
          <p:cNvSpPr txBox="1"/>
          <p:nvPr/>
        </p:nvSpPr>
        <p:spPr>
          <a:xfrm>
            <a:off x="4587182" y="4183096"/>
            <a:ext cx="2408036" cy="1938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b="1"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[ 2팀 ]</a:t>
            </a:r>
          </a:p>
          <a:p>
            <a:pPr lvl="1" algn="ctr"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</a:p>
          <a:p>
            <a:pPr lvl="1" algn="ctr"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김태윤</a:t>
            </a:r>
          </a:p>
          <a:p>
            <a:pPr lvl="1" algn="ctr"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류하준</a:t>
            </a:r>
          </a:p>
          <a:p>
            <a:pPr lvl="1" algn="ctr"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장지혜</a:t>
            </a:r>
          </a:p>
        </p:txBody>
      </p:sp>
      <p:sp>
        <p:nvSpPr>
          <p:cNvPr id="96" name="그룹 13"/>
          <p:cNvSpPr/>
          <p:nvPr/>
        </p:nvSpPr>
        <p:spPr>
          <a:xfrm>
            <a:off x="3248193" y="2262460"/>
            <a:ext cx="597501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b="1" sz="44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바보…  </a:t>
            </a:r>
          </a:p>
        </p:txBody>
      </p:sp>
      <p:pic>
        <p:nvPicPr>
          <p:cNvPr id="97" name="그림 17" descr="그림 17"/>
          <p:cNvPicPr>
            <a:picLocks noChangeAspect="1"/>
          </p:cNvPicPr>
          <p:nvPr/>
        </p:nvPicPr>
        <p:blipFill>
          <a:blip r:embed="rId3">
            <a:extLst/>
          </a:blip>
          <a:srcRect l="33723" t="30682" r="34018" b="33889"/>
          <a:stretch>
            <a:fillRect/>
          </a:stretch>
        </p:blipFill>
        <p:spPr>
          <a:xfrm>
            <a:off x="5166821" y="552527"/>
            <a:ext cx="1858350" cy="153021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그룹 13"/>
          <p:cNvSpPr/>
          <p:nvPr/>
        </p:nvSpPr>
        <p:spPr>
          <a:xfrm>
            <a:off x="5089693" y="2547517"/>
            <a:ext cx="597501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b="1" sz="44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 </a:t>
            </a:r>
            <a:r>
              <a:rPr sz="1200"/>
              <a:t>코딩밖에모르는 밥오….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rcRect l="41732" t="35809" r="29927" b="33095"/>
          <a:stretch>
            <a:fillRect/>
          </a:stretch>
        </p:blipFill>
        <p:spPr>
          <a:xfrm>
            <a:off x="693976" y="443625"/>
            <a:ext cx="1221413" cy="1004777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장지혜</a:t>
            </a:r>
          </a:p>
        </p:txBody>
      </p:sp>
      <p:sp>
        <p:nvSpPr>
          <p:cNvPr id="186" name="html 구조랑 문법 정확하게 파악하고 싶었다….(label for=“값 두개 줌”/ ul&amp;li label required 속성 부여 안되는거 몰랐음)…"/>
          <p:cNvSpPr txBox="1"/>
          <p:nvPr/>
        </p:nvSpPr>
        <p:spPr>
          <a:xfrm>
            <a:off x="166634" y="-4637798"/>
            <a:ext cx="11096136" cy="125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t>html 구조랑 문법 정확하게 파악하고 싶었다….(label for=“값 두개 줌”/ ul&amp;li label required 속성 부여 안되는거 몰랐음)</a:t>
            </a:r>
          </a:p>
          <a:p>
            <a:pPr marL="180473" indent="-180473">
              <a:buSzPct val="100000"/>
              <a:buChar char="-"/>
            </a:pPr>
            <a:r>
              <a:t>local html 검사기 사용 / 하준님 comment 가 줄어듬 ㅎ.. </a:t>
            </a:r>
          </a:p>
          <a:p>
            <a:pPr marL="180473" indent="-180473">
              <a:buSzPct val="100000"/>
              <a:buChar char="-"/>
            </a:pPr>
          </a:p>
          <a:p>
            <a:pPr marL="180473" indent="-180473">
              <a:buSzPct val="100000"/>
              <a:buChar char="-"/>
            </a:pPr>
            <a:r>
              <a:t>(깃 캡쳐 넣고)</a:t>
            </a:r>
          </a:p>
        </p:txBody>
      </p:sp>
      <p:pic>
        <p:nvPicPr>
          <p:cNvPr id="187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스크린샷 2020-11-13 오전 10.02.47.png" descr="스크린샷 2020-11-13 오전 10.02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9239" y="2220631"/>
            <a:ext cx="9993522" cy="228973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3rd code"/>
          <p:cNvSpPr txBox="1"/>
          <p:nvPr/>
        </p:nvSpPr>
        <p:spPr>
          <a:xfrm>
            <a:off x="1152710" y="1834976"/>
            <a:ext cx="10569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3rd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rcRect l="41732" t="35809" r="29927" b="33095"/>
          <a:stretch>
            <a:fillRect/>
          </a:stretch>
        </p:blipFill>
        <p:spPr>
          <a:xfrm>
            <a:off x="693976" y="443625"/>
            <a:ext cx="1221413" cy="100477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장지혜</a:t>
            </a:r>
          </a:p>
        </p:txBody>
      </p:sp>
      <p:sp>
        <p:nvSpPr>
          <p:cNvPr id="194" name="html 구조랑 문법 정확하게 파악하고 싶었다….(label for=“값 두개 줌”/ ul&amp;li label required 속성 부여 안되는거 몰랐음)…"/>
          <p:cNvSpPr txBox="1"/>
          <p:nvPr/>
        </p:nvSpPr>
        <p:spPr>
          <a:xfrm>
            <a:off x="166634" y="-4637798"/>
            <a:ext cx="11096136" cy="125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t>html 구조랑 문법 정확하게 파악하고 싶었다….(label for=“값 두개 줌”/ ul&amp;li label required 속성 부여 안되는거 몰랐음)</a:t>
            </a:r>
          </a:p>
          <a:p>
            <a:pPr marL="180473" indent="-180473">
              <a:buSzPct val="100000"/>
              <a:buChar char="-"/>
            </a:pPr>
            <a:r>
              <a:t>local html 검사기 사용 / 하준님 comment 가 줄어듬 ㅎ.. </a:t>
            </a:r>
          </a:p>
          <a:p>
            <a:pPr marL="180473" indent="-180473">
              <a:buSzPct val="100000"/>
              <a:buChar char="-"/>
            </a:pPr>
          </a:p>
          <a:p>
            <a:pPr marL="180473" indent="-180473">
              <a:buSzPct val="100000"/>
              <a:buChar char="-"/>
            </a:pPr>
            <a:r>
              <a:t>(깃 캡쳐 넣고)</a:t>
            </a:r>
          </a:p>
        </p:txBody>
      </p:sp>
      <p:pic>
        <p:nvPicPr>
          <p:cNvPr id="195" name="스크린샷 2020-11-13 오전 2.44.48.png" descr="스크린샷 2020-11-13 오전 2.44.48.png"/>
          <p:cNvPicPr>
            <a:picLocks noChangeAspect="1"/>
          </p:cNvPicPr>
          <p:nvPr/>
        </p:nvPicPr>
        <p:blipFill>
          <a:blip r:embed="rId4">
            <a:extLst/>
          </a:blip>
          <a:srcRect l="1618" t="0" r="4426" b="0"/>
          <a:stretch>
            <a:fillRect/>
          </a:stretch>
        </p:blipFill>
        <p:spPr>
          <a:xfrm>
            <a:off x="697793" y="2269785"/>
            <a:ext cx="5362442" cy="3801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ᅳ크린샷 2020-11-13 오전 4.16.38.png" descr="스크린샷 2020-11-13 오전 4.16.38.png"/>
          <p:cNvPicPr>
            <a:picLocks noChangeAspect="1"/>
          </p:cNvPicPr>
          <p:nvPr/>
        </p:nvPicPr>
        <p:blipFill>
          <a:blip r:embed="rId5">
            <a:extLst/>
          </a:blip>
          <a:srcRect l="0" t="0" r="40808" b="0"/>
          <a:stretch>
            <a:fillRect/>
          </a:stretch>
        </p:blipFill>
        <p:spPr>
          <a:xfrm>
            <a:off x="6946096" y="3481860"/>
            <a:ext cx="4512862" cy="972598"/>
          </a:xfrm>
          <a:prstGeom prst="rect">
            <a:avLst/>
          </a:prstGeom>
          <a:ln w="19050">
            <a:solidFill>
              <a:srgbClr val="0096FF"/>
            </a:solidFill>
            <a:miter/>
          </a:ln>
        </p:spPr>
      </p:pic>
      <p:sp>
        <p:nvSpPr>
          <p:cNvPr id="197" name="별"/>
          <p:cNvSpPr/>
          <p:nvPr/>
        </p:nvSpPr>
        <p:spPr>
          <a:xfrm>
            <a:off x="6673404" y="3103589"/>
            <a:ext cx="595599" cy="56644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96FF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별"/>
          <p:cNvSpPr/>
          <p:nvPr/>
        </p:nvSpPr>
        <p:spPr>
          <a:xfrm>
            <a:off x="11099184" y="3103589"/>
            <a:ext cx="595599" cy="56644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96FF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First day.."/>
          <p:cNvSpPr txBox="1"/>
          <p:nvPr/>
        </p:nvSpPr>
        <p:spPr>
          <a:xfrm>
            <a:off x="1007998" y="1800352"/>
            <a:ext cx="11671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First day..</a:t>
            </a:r>
          </a:p>
        </p:txBody>
      </p:sp>
      <p:sp>
        <p:nvSpPr>
          <p:cNvPr id="200" name="A few days later!!!!"/>
          <p:cNvSpPr txBox="1"/>
          <p:nvPr/>
        </p:nvSpPr>
        <p:spPr>
          <a:xfrm>
            <a:off x="7278858" y="3042465"/>
            <a:ext cx="214089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A few days later!!!!</a:t>
            </a:r>
          </a:p>
        </p:txBody>
      </p:sp>
      <p:sp>
        <p:nvSpPr>
          <p:cNvPr id="201" name="선"/>
          <p:cNvSpPr/>
          <p:nvPr/>
        </p:nvSpPr>
        <p:spPr>
          <a:xfrm>
            <a:off x="5695922" y="4170221"/>
            <a:ext cx="1121795" cy="1"/>
          </a:xfrm>
          <a:prstGeom prst="line">
            <a:avLst/>
          </a:prstGeom>
          <a:ln w="38100">
            <a:solidFill>
              <a:srgbClr val="0096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ullRequest를 통한 팀과의 협업(피드백 및 답변)"/>
          <p:cNvSpPr txBox="1"/>
          <p:nvPr/>
        </p:nvSpPr>
        <p:spPr>
          <a:xfrm>
            <a:off x="6013387" y="992376"/>
            <a:ext cx="4650499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pullRequest를 통한 팀과의 협업(피드백 및 답변)</a:t>
            </a:r>
          </a:p>
        </p:txBody>
      </p:sp>
      <p:pic>
        <p:nvPicPr>
          <p:cNvPr id="204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73638" t="25355" r="5065" b="41631"/>
          <a:stretch>
            <a:fillRect/>
          </a:stretch>
        </p:blipFill>
        <p:spPr>
          <a:xfrm>
            <a:off x="783956" y="323372"/>
            <a:ext cx="1066995" cy="124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류하준</a:t>
            </a:r>
          </a:p>
        </p:txBody>
      </p:sp>
      <p:pic>
        <p:nvPicPr>
          <p:cNvPr id="207" name="스크린샷 2020-11-13 오전 2.44.48.png" descr="스크린샷 2020-11-13 오전 2.44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971" y="1716733"/>
            <a:ext cx="6478709" cy="431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스크린샷 2020-11-13 오전 2.45.06.png" descr="스크린샷 2020-11-13 오전 2.45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2487" y="523209"/>
            <a:ext cx="6273626" cy="3600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스크린샷 2020-11-13 오전 10.39.24.png" descr="스크린샷 2020-11-13 오전 10.39.2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42966" y="1301622"/>
            <a:ext cx="6273625" cy="3345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스크린샷 2020-11-13 오전 10.39.37.png" descr="스크린샷 2020-11-13 오전 10.39.3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87686" y="4012634"/>
            <a:ext cx="6382333" cy="2471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4"/>
      <p:bldP build="whole" bldLvl="1" animBg="1" rev="0" advAuto="0" spid="207" grpId="1"/>
      <p:bldP build="whole" bldLvl="1" animBg="1" rev="0" advAuto="0" spid="208" grpId="2"/>
      <p:bldP build="whole" bldLvl="1" animBg="1" rev="0" advAuto="0" spid="209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73638" t="25355" r="5065" b="41631"/>
          <a:stretch>
            <a:fillRect/>
          </a:stretch>
        </p:blipFill>
        <p:spPr>
          <a:xfrm>
            <a:off x="783956" y="323372"/>
            <a:ext cx="1066995" cy="124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류하준</a:t>
            </a:r>
          </a:p>
        </p:txBody>
      </p:sp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1003" y="1503844"/>
            <a:ext cx="9189994" cy="493004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emantic markup을 통한 index.html의 전체 구조"/>
          <p:cNvSpPr txBox="1"/>
          <p:nvPr/>
        </p:nvSpPr>
        <p:spPr>
          <a:xfrm>
            <a:off x="5674965" y="992376"/>
            <a:ext cx="498892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Semantic markup을 통한 index.html의 전체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003" y="1504485"/>
            <a:ext cx="9189994" cy="4930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rcRect l="73638" t="25355" r="5065" b="41631"/>
          <a:stretch>
            <a:fillRect/>
          </a:stretch>
        </p:blipFill>
        <p:spPr>
          <a:xfrm>
            <a:off x="783956" y="323372"/>
            <a:ext cx="1066995" cy="124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그림 23" descr="그림 23"/>
          <p:cNvPicPr>
            <a:picLocks noChangeAspect="1"/>
          </p:cNvPicPr>
          <p:nvPr/>
        </p:nvPicPr>
        <p:blipFill>
          <a:blip r:embed="rId4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류하준</a:t>
            </a:r>
          </a:p>
        </p:txBody>
      </p:sp>
      <p:sp>
        <p:nvSpPr>
          <p:cNvPr id="222" name="원활한 협업을 위한 CSS 구획별 주석처리"/>
          <p:cNvSpPr txBox="1"/>
          <p:nvPr/>
        </p:nvSpPr>
        <p:spPr>
          <a:xfrm>
            <a:off x="5674965" y="992376"/>
            <a:ext cx="4992439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원활한 협업을 위한 CSS 구획별 주석처리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678" y="735151"/>
            <a:ext cx="6957208" cy="521606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Box 13"/>
          <p:cNvSpPr txBox="1"/>
          <p:nvPr/>
        </p:nvSpPr>
        <p:spPr>
          <a:xfrm>
            <a:off x="5901235" y="2813586"/>
            <a:ext cx="3940064" cy="197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6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프로젝트 시연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Box 12"/>
          <p:cNvSpPr txBox="1"/>
          <p:nvPr/>
        </p:nvSpPr>
        <p:spPr>
          <a:xfrm>
            <a:off x="1000869" y="629911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접근성</a:t>
            </a:r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12985" r="0" b="38011"/>
          <a:stretch>
            <a:fillRect/>
          </a:stretch>
        </p:blipFill>
        <p:spPr>
          <a:xfrm>
            <a:off x="2619771" y="544192"/>
            <a:ext cx="6952278" cy="1827629"/>
          </a:xfrm>
          <a:prstGeom prst="rect">
            <a:avLst/>
          </a:prstGeom>
          <a:ln w="12700">
            <a:solidFill>
              <a:srgbClr val="EBEBEB"/>
            </a:solidFill>
            <a:miter/>
          </a:ln>
        </p:spPr>
      </p:pic>
      <p:pic>
        <p:nvPicPr>
          <p:cNvPr id="23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12601" r="0" b="38783"/>
          <a:stretch>
            <a:fillRect/>
          </a:stretch>
        </p:blipFill>
        <p:spPr>
          <a:xfrm>
            <a:off x="2627854" y="4630997"/>
            <a:ext cx="6952470" cy="1813202"/>
          </a:xfrm>
          <a:prstGeom prst="rect">
            <a:avLst/>
          </a:prstGeom>
          <a:ln w="12700">
            <a:solidFill>
              <a:srgbClr val="EBEBEB"/>
            </a:solidFill>
            <a:miter/>
          </a:ln>
        </p:spPr>
      </p:pic>
      <p:pic>
        <p:nvPicPr>
          <p:cNvPr id="23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0" t="12611" r="0" b="38757"/>
          <a:stretch>
            <a:fillRect/>
          </a:stretch>
        </p:blipFill>
        <p:spPr>
          <a:xfrm>
            <a:off x="2619771" y="2594540"/>
            <a:ext cx="6952398" cy="1813768"/>
          </a:xfrm>
          <a:prstGeom prst="rect">
            <a:avLst/>
          </a:prstGeom>
          <a:ln w="12700">
            <a:solidFill>
              <a:srgbClr val="EBEBEB"/>
            </a:solidFill>
            <a:miter/>
          </a:ln>
        </p:spPr>
      </p:pic>
      <p:sp>
        <p:nvSpPr>
          <p:cNvPr id="232" name="Homepage"/>
          <p:cNvSpPr txBox="1"/>
          <p:nvPr/>
        </p:nvSpPr>
        <p:spPr>
          <a:xfrm>
            <a:off x="2586731" y="641741"/>
            <a:ext cx="1222473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73418" dir="531477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Homepage</a:t>
            </a:r>
          </a:p>
        </p:txBody>
      </p:sp>
      <p:sp>
        <p:nvSpPr>
          <p:cNvPr id="233" name="Sign In"/>
          <p:cNvSpPr txBox="1"/>
          <p:nvPr/>
        </p:nvSpPr>
        <p:spPr>
          <a:xfrm>
            <a:off x="2586731" y="2735229"/>
            <a:ext cx="815837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73418" dir="531477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Sign In</a:t>
            </a:r>
          </a:p>
        </p:txBody>
      </p:sp>
      <p:sp>
        <p:nvSpPr>
          <p:cNvPr id="234" name="Sign up"/>
          <p:cNvSpPr txBox="1"/>
          <p:nvPr/>
        </p:nvSpPr>
        <p:spPr>
          <a:xfrm>
            <a:off x="2586731" y="4828717"/>
            <a:ext cx="879461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73418" dir="531477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pPr/>
            <a:r>
              <a:t>Sign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678" y="735151"/>
            <a:ext cx="6957208" cy="521606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Box 13"/>
          <p:cNvSpPr txBox="1"/>
          <p:nvPr/>
        </p:nvSpPr>
        <p:spPr>
          <a:xfrm>
            <a:off x="5455921" y="2835351"/>
            <a:ext cx="29349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6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4550" y="266644"/>
            <a:ext cx="8791576" cy="6591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73638" t="25355" r="5064" b="41631"/>
          <a:stretch>
            <a:fillRect/>
          </a:stretch>
        </p:blipFill>
        <p:spPr>
          <a:xfrm>
            <a:off x="9039273" y="1617013"/>
            <a:ext cx="1561978" cy="182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12"/>
          <p:cNvSpPr txBox="1"/>
          <p:nvPr/>
        </p:nvSpPr>
        <p:spPr>
          <a:xfrm>
            <a:off x="937369" y="622033"/>
            <a:ext cx="4165486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2조 소개</a:t>
            </a:r>
          </a:p>
        </p:txBody>
      </p:sp>
      <p:pic>
        <p:nvPicPr>
          <p:cNvPr id="103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rcRect l="2712" t="15519" r="66038" b="44342"/>
          <a:stretch>
            <a:fillRect/>
          </a:stretch>
        </p:blipFill>
        <p:spPr>
          <a:xfrm>
            <a:off x="1637732" y="1471955"/>
            <a:ext cx="2194660" cy="2113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rcRect l="41733" t="35809" r="29927" b="33095"/>
          <a:stretch>
            <a:fillRect/>
          </a:stretch>
        </p:blipFill>
        <p:spPr>
          <a:xfrm>
            <a:off x="5265976" y="1771404"/>
            <a:ext cx="2015501" cy="1658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8"/>
          <p:cNvSpPr txBox="1"/>
          <p:nvPr/>
        </p:nvSpPr>
        <p:spPr>
          <a:xfrm>
            <a:off x="1118844" y="3737735"/>
            <a:ext cx="3232434" cy="2096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[ 너부리 / 김태윤</a:t>
            </a:r>
            <a:r>
              <a:t> </a:t>
            </a:r>
            <a:r>
              <a:t>]</a:t>
            </a:r>
          </a:p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역할: 질문머신</a:t>
            </a:r>
          </a:p>
          <a:p>
            <a:pPr algn="ctr">
              <a:lnSpc>
                <a:spcPct val="150000"/>
              </a:lnSpc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rPr sz="1800"/>
              <a:t>특징: 코드 안풀리면 노트북 내려침 쾅쾅!</a:t>
            </a:r>
            <a:r>
              <a:t> </a:t>
            </a:r>
            <a:r>
              <a:rPr sz="1300"/>
              <a:t>(참고로 맥북 375만원 짜리 씀)</a:t>
            </a:r>
            <a:endParaRPr sz="1300"/>
          </a:p>
        </p:txBody>
      </p:sp>
      <p:sp>
        <p:nvSpPr>
          <p:cNvPr id="106" name="TextBox 19"/>
          <p:cNvSpPr txBox="1"/>
          <p:nvPr/>
        </p:nvSpPr>
        <p:spPr>
          <a:xfrm>
            <a:off x="4657508" y="3737735"/>
            <a:ext cx="3232434" cy="21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[ 보노보노</a:t>
            </a:r>
            <a:r>
              <a:t> / 장지혜 </a:t>
            </a:r>
            <a:r>
              <a:t>]</a:t>
            </a:r>
          </a:p>
          <a:p>
            <a:pPr algn="ctr">
              <a:lnSpc>
                <a:spcPct val="150000"/>
              </a:lnSpc>
              <a:defRPr sz="2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rPr sz="1800"/>
              <a:t>역할: 외토뤼야..외토뤼야..따라띠리따랏뚜…</a:t>
            </a:r>
            <a:r>
              <a:rPr sz="1300"/>
              <a:t>(맨앞줄.. 략간 단절된 느낌..)</a:t>
            </a:r>
          </a:p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특징: html 바보</a:t>
            </a:r>
            <a:endParaRPr sz="2000"/>
          </a:p>
        </p:txBody>
      </p:sp>
      <p:sp>
        <p:nvSpPr>
          <p:cNvPr id="107" name="TextBox 20"/>
          <p:cNvSpPr txBox="1"/>
          <p:nvPr/>
        </p:nvSpPr>
        <p:spPr>
          <a:xfrm>
            <a:off x="8196171" y="3737735"/>
            <a:ext cx="2876985" cy="1716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[ 포로리</a:t>
            </a:r>
            <a:r>
              <a:t> / 류하준 </a:t>
            </a:r>
            <a:r>
              <a:t>]</a:t>
            </a:r>
          </a:p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역할: 팀장</a:t>
            </a:r>
          </a:p>
          <a:p>
            <a:pPr algn="ctr">
              <a:lnSpc>
                <a:spcPct val="150000"/>
              </a:lnSpc>
              <a:defRPr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특징: hoxy.. git push 언제 해줄꺼야..?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2"/>
          <p:cNvSpPr txBox="1"/>
          <p:nvPr/>
        </p:nvSpPr>
        <p:spPr>
          <a:xfrm>
            <a:off x="45720" y="867261"/>
            <a:ext cx="1210056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b="1" sz="44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목차</a:t>
            </a:r>
          </a:p>
        </p:txBody>
      </p:sp>
      <p:grpSp>
        <p:nvGrpSpPr>
          <p:cNvPr id="116" name="그룹 18"/>
          <p:cNvGrpSpPr/>
          <p:nvPr/>
        </p:nvGrpSpPr>
        <p:grpSpPr>
          <a:xfrm>
            <a:off x="4405931" y="2789456"/>
            <a:ext cx="3380140" cy="2267719"/>
            <a:chOff x="0" y="0"/>
            <a:chExt cx="3380138" cy="2267718"/>
          </a:xfrm>
        </p:grpSpPr>
        <p:pic>
          <p:nvPicPr>
            <p:cNvPr id="110" name="그림 2" descr="그림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6505" t="35287" r="43544" b="36938"/>
            <a:stretch>
              <a:fillRect/>
            </a:stretch>
          </p:blipFill>
          <p:spPr>
            <a:xfrm>
              <a:off x="0" y="0"/>
              <a:ext cx="662549" cy="691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그림 3" descr="그림 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6505" t="35287" r="43544" b="36938"/>
            <a:stretch>
              <a:fillRect/>
            </a:stretch>
          </p:blipFill>
          <p:spPr>
            <a:xfrm>
              <a:off x="0" y="788076"/>
              <a:ext cx="662549" cy="691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그림 6" descr="그림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6505" t="35287" r="43544" b="36938"/>
            <a:stretch>
              <a:fillRect/>
            </a:stretch>
          </p:blipFill>
          <p:spPr>
            <a:xfrm>
              <a:off x="0" y="1576152"/>
              <a:ext cx="662549" cy="691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TextBox 13"/>
            <p:cNvSpPr/>
            <p:nvPr/>
          </p:nvSpPr>
          <p:spPr>
            <a:xfrm>
              <a:off x="909604" y="145728"/>
              <a:ext cx="24705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상상토끼 신비는일곱살"/>
                  <a:ea typeface="상상토끼 신비는일곱살"/>
                  <a:cs typeface="상상토끼 신비는일곱살"/>
                  <a:sym typeface="상상토끼 신비는일곱살"/>
                </a:defRPr>
              </a:lvl1pPr>
            </a:lstStyle>
            <a:p>
              <a:pPr/>
              <a:r>
                <a:t>프로젝트 목표&amp;방향성</a:t>
              </a:r>
            </a:p>
          </p:txBody>
        </p:sp>
        <p:sp>
          <p:nvSpPr>
            <p:cNvPr id="114" name="TextBox 14"/>
            <p:cNvSpPr/>
            <p:nvPr/>
          </p:nvSpPr>
          <p:spPr>
            <a:xfrm>
              <a:off x="909604" y="933804"/>
              <a:ext cx="24705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상상토끼 신비는일곱살"/>
                  <a:ea typeface="상상토끼 신비는일곱살"/>
                  <a:cs typeface="상상토끼 신비는일곱살"/>
                  <a:sym typeface="상상토끼 신비는일곱살"/>
                </a:defRPr>
              </a:lvl1pPr>
            </a:lstStyle>
            <a:p>
              <a:pPr/>
              <a:r>
                <a:t>프로젝트 시연</a:t>
              </a:r>
            </a:p>
          </p:txBody>
        </p:sp>
        <p:sp>
          <p:nvSpPr>
            <p:cNvPr id="115" name="TextBox 15"/>
            <p:cNvSpPr/>
            <p:nvPr/>
          </p:nvSpPr>
          <p:spPr>
            <a:xfrm>
              <a:off x="909604" y="1721879"/>
              <a:ext cx="24705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latin typeface="상상토끼 신비는일곱살"/>
                  <a:ea typeface="상상토끼 신비는일곱살"/>
                  <a:cs typeface="상상토끼 신비는일곱살"/>
                  <a:sym typeface="상상토끼 신비는일곱살"/>
                </a:defRPr>
              </a:lvl1pPr>
            </a:lstStyle>
            <a:p>
              <a:pPr/>
              <a:r>
                <a:t>Q&amp;A</a:t>
              </a:r>
            </a:p>
          </p:txBody>
        </p:sp>
      </p:grpSp>
      <p:pic>
        <p:nvPicPr>
          <p:cNvPr id="117" name="그림 20" descr="그림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91" y="0"/>
            <a:ext cx="7013997" cy="5258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678" y="735151"/>
            <a:ext cx="6957208" cy="521606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13"/>
          <p:cNvSpPr txBox="1"/>
          <p:nvPr/>
        </p:nvSpPr>
        <p:spPr>
          <a:xfrm>
            <a:off x="5964735" y="1872509"/>
            <a:ext cx="3940064" cy="294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6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프</a:t>
            </a:r>
          </a:p>
          <a:p>
            <a:pPr>
              <a:defRPr b="1" sz="60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로젝트 목표&amp;방향성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"/>
          <p:cNvSpPr txBox="1"/>
          <p:nvPr/>
        </p:nvSpPr>
        <p:spPr>
          <a:xfrm>
            <a:off x="1000869" y="374383"/>
            <a:ext cx="4165486" cy="109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프</a:t>
            </a:r>
          </a:p>
          <a:p>
            <a: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pPr>
            <a:r>
              <a:t>로젝트 목표&amp;방향성</a:t>
            </a:r>
          </a:p>
        </p:txBody>
      </p:sp>
      <p:pic>
        <p:nvPicPr>
          <p:cNvPr id="12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rcRect l="9924" t="10758" r="760" b="8388"/>
          <a:stretch>
            <a:fillRect/>
          </a:stretch>
        </p:blipFill>
        <p:spPr>
          <a:xfrm>
            <a:off x="710397" y="1564481"/>
            <a:ext cx="7111993" cy="510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그림 28" descr="그림 28"/>
          <p:cNvPicPr>
            <a:picLocks noChangeAspect="1"/>
          </p:cNvPicPr>
          <p:nvPr/>
        </p:nvPicPr>
        <p:blipFill>
          <a:blip r:embed="rId2">
            <a:extLst/>
          </a:blip>
          <a:srcRect l="11568" t="0" r="44120" b="38091"/>
          <a:stretch>
            <a:fillRect/>
          </a:stretch>
        </p:blipFill>
        <p:spPr>
          <a:xfrm flipH="1">
            <a:off x="8232775" y="943570"/>
            <a:ext cx="3005623" cy="3929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그림 31" descr="그림 31"/>
          <p:cNvPicPr>
            <a:picLocks noChangeAspect="1"/>
          </p:cNvPicPr>
          <p:nvPr/>
        </p:nvPicPr>
        <p:blipFill>
          <a:blip r:embed="rId3">
            <a:extLst/>
          </a:blip>
          <a:srcRect l="49320" t="60149" r="43836" b="26644"/>
          <a:stretch>
            <a:fillRect/>
          </a:stretch>
        </p:blipFill>
        <p:spPr>
          <a:xfrm>
            <a:off x="2761724" y="2099244"/>
            <a:ext cx="293341" cy="42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그림 32" descr="그림 32"/>
          <p:cNvPicPr>
            <a:picLocks noChangeAspect="1"/>
          </p:cNvPicPr>
          <p:nvPr/>
        </p:nvPicPr>
        <p:blipFill>
          <a:blip r:embed="rId3">
            <a:extLst/>
          </a:blip>
          <a:srcRect l="49320" t="60149" r="43836" b="26644"/>
          <a:stretch>
            <a:fillRect/>
          </a:stretch>
        </p:blipFill>
        <p:spPr>
          <a:xfrm>
            <a:off x="5497672" y="3904456"/>
            <a:ext cx="293341" cy="42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그림 34" descr="그림 34"/>
          <p:cNvPicPr>
            <a:picLocks noChangeAspect="1"/>
          </p:cNvPicPr>
          <p:nvPr/>
        </p:nvPicPr>
        <p:blipFill>
          <a:blip r:embed="rId3">
            <a:extLst/>
          </a:blip>
          <a:srcRect l="49320" t="60149" r="43836" b="26644"/>
          <a:stretch>
            <a:fillRect/>
          </a:stretch>
        </p:blipFill>
        <p:spPr>
          <a:xfrm>
            <a:off x="9220259" y="2236431"/>
            <a:ext cx="293341" cy="42440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접근성을 고려한…"/>
          <p:cNvSpPr txBox="1"/>
          <p:nvPr/>
        </p:nvSpPr>
        <p:spPr>
          <a:xfrm>
            <a:off x="1932789" y="2931916"/>
            <a:ext cx="1951161" cy="790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/>
            </a:pPr>
            <a:r>
              <a:t>접근성을 고려한 </a:t>
            </a:r>
          </a:p>
          <a:p>
            <a:pPr>
              <a:defRPr sz="2200"/>
            </a:pPr>
            <a:r>
              <a:t>웹사이트 개발</a:t>
            </a:r>
          </a:p>
        </p:txBody>
      </p:sp>
      <p:sp>
        <p:nvSpPr>
          <p:cNvPr id="129" name="자기주도적…"/>
          <p:cNvSpPr txBox="1"/>
          <p:nvPr/>
        </p:nvSpPr>
        <p:spPr>
          <a:xfrm>
            <a:off x="5162400" y="4737934"/>
            <a:ext cx="1631853" cy="784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/>
            </a:pPr>
            <a:r>
              <a:t>자기주도적</a:t>
            </a:r>
          </a:p>
          <a:p>
            <a:pPr>
              <a:defRPr sz="2200"/>
            </a:pPr>
            <a:r>
              <a:t>학습방법 터득</a:t>
            </a:r>
          </a:p>
        </p:txBody>
      </p:sp>
      <p:sp>
        <p:nvSpPr>
          <p:cNvPr id="130" name="ㄱlㅅ을 활용한…"/>
          <p:cNvSpPr txBox="1"/>
          <p:nvPr/>
        </p:nvSpPr>
        <p:spPr>
          <a:xfrm>
            <a:off x="8641581" y="2683752"/>
            <a:ext cx="1771554" cy="1490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/>
            </a:pPr>
            <a:r>
              <a:t>ㄱlㅅ을 활용한 </a:t>
            </a:r>
          </a:p>
          <a:p>
            <a:pPr>
              <a:defRPr sz="2200"/>
            </a:pPr>
            <a:r>
              <a:t>팀원간의 소통 </a:t>
            </a:r>
          </a:p>
          <a:p>
            <a:pPr>
              <a:defRPr sz="2200"/>
            </a:pPr>
            <a:r>
              <a:t>및 </a:t>
            </a:r>
          </a:p>
          <a:p>
            <a:pPr>
              <a:defRPr sz="2200"/>
            </a:pPr>
            <a:r>
              <a:t>협업 연습 </a:t>
            </a:r>
          </a:p>
        </p:txBody>
      </p:sp>
      <p:pic>
        <p:nvPicPr>
          <p:cNvPr id="131" name="그림 23" descr="그림 23"/>
          <p:cNvPicPr>
            <a:picLocks noChangeAspect="1"/>
          </p:cNvPicPr>
          <p:nvPr/>
        </p:nvPicPr>
        <p:blipFill>
          <a:blip r:embed="rId4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김태윤</a:t>
            </a:r>
          </a:p>
        </p:txBody>
      </p:sp>
      <p:pic>
        <p:nvPicPr>
          <p:cNvPr id="135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rcRect l="2712" t="15519" r="66038" b="44342"/>
          <a:stretch>
            <a:fillRect/>
          </a:stretch>
        </p:blipFill>
        <p:spPr>
          <a:xfrm>
            <a:off x="507432" y="201955"/>
            <a:ext cx="1465461" cy="14111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그룹"/>
          <p:cNvGrpSpPr/>
          <p:nvPr/>
        </p:nvGrpSpPr>
        <p:grpSpPr>
          <a:xfrm>
            <a:off x="699724" y="1006531"/>
            <a:ext cx="10703989" cy="5330220"/>
            <a:chOff x="0" y="0"/>
            <a:chExt cx="10703988" cy="5330219"/>
          </a:xfrm>
        </p:grpSpPr>
        <p:pic>
          <p:nvPicPr>
            <p:cNvPr id="136" name="스크린샷 2020-11-13 오전 11.06.23.png" descr="스크린샷 2020-11-13 오전 11.06.2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0228" y="1374544"/>
              <a:ext cx="8532094" cy="2715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2"/>
            <p:cNvSpPr/>
            <p:nvPr/>
          </p:nvSpPr>
          <p:spPr>
            <a:xfrm>
              <a:off x="5282116" y="2065881"/>
              <a:ext cx="713175" cy="713175"/>
            </a:xfrm>
            <a:prstGeom prst="ellipse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pic>
          <p:nvPicPr>
            <p:cNvPr id="138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088183"/>
              <a:ext cx="2771748" cy="2242037"/>
            </a:xfrm>
            <a:prstGeom prst="rect">
              <a:avLst/>
            </a:prstGeom>
            <a:ln w="38100" cap="flat">
              <a:solidFill>
                <a:srgbClr val="0096FF"/>
              </a:solidFill>
              <a:prstDash val="solid"/>
              <a:miter lim="800000"/>
            </a:ln>
            <a:effectLst/>
          </p:spPr>
        </p:pic>
        <p:sp>
          <p:nvSpPr>
            <p:cNvPr id="139" name="선"/>
            <p:cNvSpPr/>
            <p:nvPr/>
          </p:nvSpPr>
          <p:spPr>
            <a:xfrm flipH="1">
              <a:off x="1192348" y="1836375"/>
              <a:ext cx="214182" cy="1403587"/>
            </a:xfrm>
            <a:prstGeom prst="line">
              <a:avLst/>
            </a:prstGeom>
            <a:noFill/>
            <a:ln w="38100" cap="flat">
              <a:solidFill>
                <a:srgbClr val="0096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40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1336" t="34602" r="0" b="34602"/>
            <a:stretch>
              <a:fillRect/>
            </a:stretch>
          </p:blipFill>
          <p:spPr>
            <a:xfrm>
              <a:off x="3056123" y="0"/>
              <a:ext cx="7647865" cy="828542"/>
            </a:xfrm>
            <a:prstGeom prst="rect">
              <a:avLst/>
            </a:prstGeom>
            <a:ln w="38100" cap="flat">
              <a:solidFill>
                <a:srgbClr val="0096FF"/>
              </a:solidFill>
              <a:prstDash val="solid"/>
              <a:miter lim="800000"/>
            </a:ln>
            <a:effectLst/>
          </p:spPr>
        </p:pic>
        <p:sp>
          <p:nvSpPr>
            <p:cNvPr id="141" name="선"/>
            <p:cNvSpPr/>
            <p:nvPr/>
          </p:nvSpPr>
          <p:spPr>
            <a:xfrm flipV="1">
              <a:off x="5695639" y="761304"/>
              <a:ext cx="197925" cy="1309075"/>
            </a:xfrm>
            <a:prstGeom prst="line">
              <a:avLst/>
            </a:prstGeom>
            <a:noFill/>
            <a:ln w="38100" cap="flat">
              <a:solidFill>
                <a:srgbClr val="0096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1"/>
            <p:cNvSpPr/>
            <p:nvPr/>
          </p:nvSpPr>
          <p:spPr>
            <a:xfrm>
              <a:off x="1029287" y="1602476"/>
              <a:ext cx="713174" cy="713174"/>
            </a:xfrm>
            <a:prstGeom prst="ellipse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rcRect l="41732" t="35809" r="29927" b="33095"/>
          <a:stretch>
            <a:fillRect/>
          </a:stretch>
        </p:blipFill>
        <p:spPr>
          <a:xfrm>
            <a:off x="693976" y="443625"/>
            <a:ext cx="1221413" cy="10047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장지혜</a:t>
            </a:r>
          </a:p>
        </p:txBody>
      </p:sp>
      <p:sp>
        <p:nvSpPr>
          <p:cNvPr id="148" name="html 구조랑 문법 정확하게 파악하고 싶었다….(label for=“값 두개 줌”/ ul&amp;li label required 속성 부여 안되는거 몰랐음)…"/>
          <p:cNvSpPr txBox="1"/>
          <p:nvPr/>
        </p:nvSpPr>
        <p:spPr>
          <a:xfrm>
            <a:off x="166634" y="-4637798"/>
            <a:ext cx="11096136" cy="125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t>html 구조랑 문법 정확하게 파악하고 싶었다….(label for=“값 두개 줌”/ ul&amp;li label required 속성 부여 안되는거 몰랐음)</a:t>
            </a:r>
          </a:p>
          <a:p>
            <a:pPr marL="180473" indent="-180473">
              <a:buSzPct val="100000"/>
              <a:buChar char="-"/>
            </a:pPr>
            <a:r>
              <a:t>local html 검사기 사용 / 하준님 comment 가 줄어듬 ㅎ.. </a:t>
            </a:r>
          </a:p>
          <a:p>
            <a:pPr marL="180473" indent="-180473">
              <a:buSzPct val="100000"/>
              <a:buChar char="-"/>
            </a:pPr>
          </a:p>
          <a:p>
            <a:pPr marL="180473" indent="-180473">
              <a:buSzPct val="100000"/>
              <a:buChar char="-"/>
            </a:pPr>
            <a:r>
              <a:t>(깃 캡쳐 넣고)</a:t>
            </a:r>
          </a:p>
        </p:txBody>
      </p:sp>
      <p:grpSp>
        <p:nvGrpSpPr>
          <p:cNvPr id="153" name="그룹"/>
          <p:cNvGrpSpPr/>
          <p:nvPr/>
        </p:nvGrpSpPr>
        <p:grpSpPr>
          <a:xfrm>
            <a:off x="1128819" y="1806766"/>
            <a:ext cx="9882218" cy="3981794"/>
            <a:chOff x="0" y="0"/>
            <a:chExt cx="9882217" cy="3981793"/>
          </a:xfrm>
        </p:grpSpPr>
        <p:grpSp>
          <p:nvGrpSpPr>
            <p:cNvPr id="151" name="그룹"/>
            <p:cNvGrpSpPr/>
            <p:nvPr/>
          </p:nvGrpSpPr>
          <p:grpSpPr>
            <a:xfrm>
              <a:off x="0" y="0"/>
              <a:ext cx="9882218" cy="3981794"/>
              <a:chOff x="0" y="0"/>
              <a:chExt cx="9882217" cy="3981793"/>
            </a:xfrm>
          </p:grpSpPr>
          <p:pic>
            <p:nvPicPr>
              <p:cNvPr id="149" name="스크린샷 2020-11-13 오전 10.03.45.png" descr="스크린샷 2020-11-13 오전 10.03.4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49665" t="72743" r="28095" b="13995"/>
              <a:stretch>
                <a:fillRect/>
              </a:stretch>
            </p:blipFill>
            <p:spPr>
              <a:xfrm>
                <a:off x="6564793" y="791013"/>
                <a:ext cx="3317425" cy="1890876"/>
              </a:xfrm>
              <a:prstGeom prst="rect">
                <a:avLst/>
              </a:prstGeom>
              <a:ln w="12700" cap="flat">
                <a:solidFill>
                  <a:srgbClr val="D6D6D6"/>
                </a:solidFill>
                <a:prstDash val="solid"/>
                <a:miter lim="800000"/>
              </a:ln>
              <a:effectLst/>
            </p:spPr>
          </p:pic>
          <p:pic>
            <p:nvPicPr>
              <p:cNvPr id="150" name="스크린샷 2020-11-13 오전 10.03.45.png" descr="스크린샷 2020-11-13 오전 10.03.4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165486" cy="39817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2" name="선"/>
            <p:cNvSpPr/>
            <p:nvPr/>
          </p:nvSpPr>
          <p:spPr>
            <a:xfrm>
              <a:off x="4651518" y="1736369"/>
              <a:ext cx="1121796" cy="1"/>
            </a:xfrm>
            <a:prstGeom prst="line">
              <a:avLst/>
            </a:prstGeom>
            <a:noFill/>
            <a:ln w="38100" cap="flat">
              <a:solidFill>
                <a:srgbClr val="0096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그림 15" descr="그림 15"/>
          <p:cNvPicPr>
            <a:picLocks noChangeAspect="1"/>
          </p:cNvPicPr>
          <p:nvPr/>
        </p:nvPicPr>
        <p:blipFill>
          <a:blip r:embed="rId3">
            <a:extLst/>
          </a:blip>
          <a:srcRect l="41732" t="35809" r="29927" b="33095"/>
          <a:stretch>
            <a:fillRect/>
          </a:stretch>
        </p:blipFill>
        <p:spPr>
          <a:xfrm>
            <a:off x="693976" y="443625"/>
            <a:ext cx="1221413" cy="100477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장지혜</a:t>
            </a:r>
          </a:p>
        </p:txBody>
      </p:sp>
      <p:sp>
        <p:nvSpPr>
          <p:cNvPr id="158" name="html 구조랑 문법 정확하게 파악하고 싶었다….(label for=“값 두개 줌”/ ul&amp;li label required 속성 부여 안되는거 몰랐음)…"/>
          <p:cNvSpPr txBox="1"/>
          <p:nvPr/>
        </p:nvSpPr>
        <p:spPr>
          <a:xfrm>
            <a:off x="166634" y="-4637798"/>
            <a:ext cx="11096136" cy="125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t>html 구조랑 문법 정확하게 파악하고 싶었다….(label for=“값 두개 줌”/ ul&amp;li label required 속성 부여 안되는거 몰랐음)</a:t>
            </a:r>
          </a:p>
          <a:p>
            <a:pPr marL="180473" indent="-180473">
              <a:buSzPct val="100000"/>
              <a:buChar char="-"/>
            </a:pPr>
            <a:r>
              <a:t>local html 검사기 사용 / 하준님 comment 가 줄어듬 ㅎ.. </a:t>
            </a:r>
          </a:p>
          <a:p>
            <a:pPr marL="180473" indent="-180473">
              <a:buSzPct val="100000"/>
              <a:buChar char="-"/>
            </a:pPr>
          </a:p>
          <a:p>
            <a:pPr marL="180473" indent="-180473">
              <a:buSzPct val="100000"/>
              <a:buChar char="-"/>
            </a:pPr>
            <a:r>
              <a:t>(깃 캡쳐 넣고)</a:t>
            </a:r>
          </a:p>
        </p:txBody>
      </p:sp>
      <p:pic>
        <p:nvPicPr>
          <p:cNvPr id="159" name="그림 23" descr="그림 23"/>
          <p:cNvPicPr>
            <a:picLocks noChangeAspect="1"/>
          </p:cNvPicPr>
          <p:nvPr/>
        </p:nvPicPr>
        <p:blipFill>
          <a:blip r:embed="rId2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스크린샷 2020-11-13 오전 10.20.00.png" descr="스크린샷 2020-11-13 오전 10.20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4217" y="2196439"/>
            <a:ext cx="9843566" cy="2693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" name="직사각형"/>
          <p:cNvGrpSpPr/>
          <p:nvPr/>
        </p:nvGrpSpPr>
        <p:grpSpPr>
          <a:xfrm>
            <a:off x="1297962" y="2592279"/>
            <a:ext cx="4216287" cy="416557"/>
            <a:chOff x="0" y="0"/>
            <a:chExt cx="4216285" cy="416556"/>
          </a:xfrm>
        </p:grpSpPr>
        <p:sp>
          <p:nvSpPr>
            <p:cNvPr id="162" name="직사각형"/>
            <p:cNvSpPr/>
            <p:nvPr/>
          </p:nvSpPr>
          <p:spPr>
            <a:xfrm>
              <a:off x="50800" y="50800"/>
              <a:ext cx="4114686" cy="314957"/>
            </a:xfrm>
            <a:prstGeom prst="rect">
              <a:avLst/>
            </a:prstGeom>
            <a:solidFill>
              <a:srgbClr val="FFFB00">
                <a:alpha val="33467"/>
              </a:srgb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1" name="직사각형 직사각형" descr="직사각형 직사각형"/>
            <p:cNvPicPr>
              <a:picLocks noChangeAspect="0"/>
            </p:cNvPicPr>
            <p:nvPr/>
          </p:nvPicPr>
          <p:blipFill>
            <a:blip r:embed="rId5">
              <a:alphaModFix amt="33467"/>
              <a:extLst/>
            </a:blip>
            <a:stretch>
              <a:fillRect/>
            </a:stretch>
          </p:blipFill>
          <p:spPr>
            <a:xfrm>
              <a:off x="0" y="-1"/>
              <a:ext cx="4216286" cy="416558"/>
            </a:xfrm>
            <a:prstGeom prst="rect">
              <a:avLst/>
            </a:prstGeom>
            <a:effectLst/>
          </p:spPr>
        </p:pic>
      </p:grpSp>
      <p:grpSp>
        <p:nvGrpSpPr>
          <p:cNvPr id="166" name="직사각형"/>
          <p:cNvGrpSpPr/>
          <p:nvPr/>
        </p:nvGrpSpPr>
        <p:grpSpPr>
          <a:xfrm>
            <a:off x="5428665" y="2863991"/>
            <a:ext cx="1761503" cy="416557"/>
            <a:chOff x="0" y="0"/>
            <a:chExt cx="1761501" cy="416556"/>
          </a:xfrm>
        </p:grpSpPr>
        <p:sp>
          <p:nvSpPr>
            <p:cNvPr id="165" name="직사각형"/>
            <p:cNvSpPr/>
            <p:nvPr/>
          </p:nvSpPr>
          <p:spPr>
            <a:xfrm>
              <a:off x="50800" y="50800"/>
              <a:ext cx="1659902" cy="314957"/>
            </a:xfrm>
            <a:prstGeom prst="rect">
              <a:avLst/>
            </a:prstGeom>
            <a:solidFill>
              <a:srgbClr val="FFFB00">
                <a:alpha val="33467"/>
              </a:srgb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4" name="직사각형 직사각형" descr="직사각형 직사각형"/>
            <p:cNvPicPr>
              <a:picLocks noChangeAspect="0"/>
            </p:cNvPicPr>
            <p:nvPr/>
          </p:nvPicPr>
          <p:blipFill>
            <a:blip r:embed="rId6">
              <a:alphaModFix amt="33467"/>
              <a:extLst/>
            </a:blip>
            <a:stretch>
              <a:fillRect/>
            </a:stretch>
          </p:blipFill>
          <p:spPr>
            <a:xfrm>
              <a:off x="0" y="-1"/>
              <a:ext cx="1761502" cy="416558"/>
            </a:xfrm>
            <a:prstGeom prst="rect">
              <a:avLst/>
            </a:prstGeom>
            <a:effectLst/>
          </p:spPr>
        </p:pic>
      </p:grpSp>
      <p:grpSp>
        <p:nvGrpSpPr>
          <p:cNvPr id="169" name="직사각형"/>
          <p:cNvGrpSpPr/>
          <p:nvPr/>
        </p:nvGrpSpPr>
        <p:grpSpPr>
          <a:xfrm>
            <a:off x="5215249" y="3623730"/>
            <a:ext cx="1761503" cy="416557"/>
            <a:chOff x="0" y="0"/>
            <a:chExt cx="1761501" cy="416556"/>
          </a:xfrm>
        </p:grpSpPr>
        <p:sp>
          <p:nvSpPr>
            <p:cNvPr id="168" name="직사각형"/>
            <p:cNvSpPr/>
            <p:nvPr/>
          </p:nvSpPr>
          <p:spPr>
            <a:xfrm>
              <a:off x="50800" y="50800"/>
              <a:ext cx="1659902" cy="314957"/>
            </a:xfrm>
            <a:prstGeom prst="rect">
              <a:avLst/>
            </a:prstGeom>
            <a:solidFill>
              <a:srgbClr val="FFFB00">
                <a:alpha val="33467"/>
              </a:srgb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7" name="직사각형 직사각형" descr="직사각형 직사각형"/>
            <p:cNvPicPr>
              <a:picLocks noChangeAspect="0"/>
            </p:cNvPicPr>
            <p:nvPr/>
          </p:nvPicPr>
          <p:blipFill>
            <a:blip r:embed="rId6">
              <a:alphaModFix amt="33467"/>
              <a:extLst/>
            </a:blip>
            <a:stretch>
              <a:fillRect/>
            </a:stretch>
          </p:blipFill>
          <p:spPr>
            <a:xfrm>
              <a:off x="0" y="-1"/>
              <a:ext cx="1761502" cy="416558"/>
            </a:xfrm>
            <a:prstGeom prst="rect">
              <a:avLst/>
            </a:prstGeom>
            <a:effectLst/>
          </p:spPr>
        </p:pic>
      </p:grpSp>
      <p:sp>
        <p:nvSpPr>
          <p:cNvPr id="170" name="1st code"/>
          <p:cNvSpPr txBox="1"/>
          <p:nvPr/>
        </p:nvSpPr>
        <p:spPr>
          <a:xfrm>
            <a:off x="1152710" y="1834976"/>
            <a:ext cx="10316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1st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스크린샷 2020-11-13 오전 10.17.28.png" descr="스크린샷 2020-11-13 오전 10.1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993" y="2195184"/>
            <a:ext cx="9968414" cy="2543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rcRect l="41732" t="35809" r="29927" b="33095"/>
          <a:stretch>
            <a:fillRect/>
          </a:stretch>
        </p:blipFill>
        <p:spPr>
          <a:xfrm>
            <a:off x="693976" y="443625"/>
            <a:ext cx="1221413" cy="100477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12"/>
          <p:cNvSpPr txBox="1"/>
          <p:nvPr/>
        </p:nvSpPr>
        <p:spPr>
          <a:xfrm>
            <a:off x="1927969" y="741599"/>
            <a:ext cx="416548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200">
                <a:latin typeface="상상토끼 신비는일곱살"/>
                <a:ea typeface="상상토끼 신비는일곱살"/>
                <a:cs typeface="상상토끼 신비는일곱살"/>
                <a:sym typeface="상상토끼 신비는일곱살"/>
              </a:defRPr>
            </a:lvl1pPr>
          </a:lstStyle>
          <a:p>
            <a:pPr/>
            <a:r>
              <a:t>장지혜</a:t>
            </a:r>
          </a:p>
        </p:txBody>
      </p:sp>
      <p:sp>
        <p:nvSpPr>
          <p:cNvPr id="176" name="html 구조랑 문법 정확하게 파악하고 싶었다….(label for=“값 두개 줌”/ ul&amp;li label required 속성 부여 안되는거 몰랐음)…"/>
          <p:cNvSpPr txBox="1"/>
          <p:nvPr/>
        </p:nvSpPr>
        <p:spPr>
          <a:xfrm>
            <a:off x="166634" y="-4637798"/>
            <a:ext cx="11096136" cy="125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-"/>
            </a:pPr>
            <a:r>
              <a:t>html 구조랑 문법 정확하게 파악하고 싶었다….(label for=“값 두개 줌”/ ul&amp;li label required 속성 부여 안되는거 몰랐음)</a:t>
            </a:r>
          </a:p>
          <a:p>
            <a:pPr marL="180473" indent="-180473">
              <a:buSzPct val="100000"/>
              <a:buChar char="-"/>
            </a:pPr>
            <a:r>
              <a:t>local html 검사기 사용 / 하준님 comment 가 줄어듬 ㅎ.. </a:t>
            </a:r>
          </a:p>
          <a:p>
            <a:pPr marL="180473" indent="-180473">
              <a:buSzPct val="100000"/>
              <a:buChar char="-"/>
            </a:pPr>
          </a:p>
          <a:p>
            <a:pPr marL="180473" indent="-180473">
              <a:buSzPct val="100000"/>
              <a:buChar char="-"/>
            </a:pPr>
            <a:r>
              <a:t>(깃 캡쳐 넣고)</a:t>
            </a:r>
          </a:p>
        </p:txBody>
      </p:sp>
      <p:pic>
        <p:nvPicPr>
          <p:cNvPr id="177" name="그림 23" descr="그림 23"/>
          <p:cNvPicPr>
            <a:picLocks noChangeAspect="1"/>
          </p:cNvPicPr>
          <p:nvPr/>
        </p:nvPicPr>
        <p:blipFill>
          <a:blip r:embed="rId3">
            <a:extLst/>
          </a:blip>
          <a:srcRect l="632" t="2509" r="984" b="1401"/>
          <a:stretch>
            <a:fillRect/>
          </a:stretch>
        </p:blipFill>
        <p:spPr>
          <a:xfrm>
            <a:off x="117763" y="161165"/>
            <a:ext cx="11956473" cy="67639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직사각형"/>
          <p:cNvGrpSpPr/>
          <p:nvPr/>
        </p:nvGrpSpPr>
        <p:grpSpPr>
          <a:xfrm>
            <a:off x="1323362" y="2554179"/>
            <a:ext cx="5093698" cy="416557"/>
            <a:chOff x="0" y="0"/>
            <a:chExt cx="5093697" cy="416556"/>
          </a:xfrm>
        </p:grpSpPr>
        <p:sp>
          <p:nvSpPr>
            <p:cNvPr id="179" name="직사각형"/>
            <p:cNvSpPr/>
            <p:nvPr/>
          </p:nvSpPr>
          <p:spPr>
            <a:xfrm>
              <a:off x="50800" y="50799"/>
              <a:ext cx="4992098" cy="314958"/>
            </a:xfrm>
            <a:prstGeom prst="rect">
              <a:avLst/>
            </a:prstGeom>
            <a:solidFill>
              <a:srgbClr val="FFFB00">
                <a:alpha val="33467"/>
              </a:srgbClr>
            </a:solidFill>
            <a:ln>
              <a:noFil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8" name="직사각형 직사각형" descr="직사각형 직사각형"/>
            <p:cNvPicPr>
              <a:picLocks noChangeAspect="0"/>
            </p:cNvPicPr>
            <p:nvPr/>
          </p:nvPicPr>
          <p:blipFill>
            <a:blip r:embed="rId5">
              <a:alphaModFix amt="33467"/>
              <a:extLst/>
            </a:blip>
            <a:stretch>
              <a:fillRect/>
            </a:stretch>
          </p:blipFill>
          <p:spPr>
            <a:xfrm>
              <a:off x="0" y="0"/>
              <a:ext cx="5093698" cy="416557"/>
            </a:xfrm>
            <a:prstGeom prst="rect">
              <a:avLst/>
            </a:prstGeom>
            <a:effectLst/>
          </p:spPr>
        </p:pic>
      </p:grpSp>
      <p:sp>
        <p:nvSpPr>
          <p:cNvPr id="181" name="2nd code"/>
          <p:cNvSpPr txBox="1"/>
          <p:nvPr/>
        </p:nvSpPr>
        <p:spPr>
          <a:xfrm>
            <a:off x="1152710" y="1834976"/>
            <a:ext cx="11076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6FF"/>
                </a:solidFill>
              </a:defRPr>
            </a:lvl1pPr>
          </a:lstStyle>
          <a:p>
            <a:pPr/>
            <a:r>
              <a:t>2nd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